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media/image1.wmf" ContentType="image/x-wmf"/>
  <Override PartName="/ppt/media/image2.gif" ContentType="image/gif"/>
  <Override PartName="/ppt/media/image3.wmf" ContentType="image/x-wmf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10691812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30981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787560" y="1768680"/>
            <a:ext cx="30981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7041240" y="1768680"/>
            <a:ext cx="30981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7041240" y="4058640"/>
            <a:ext cx="30981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787560" y="4058640"/>
            <a:ext cx="30981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534240" y="4058640"/>
            <a:ext cx="309816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534240" y="301320"/>
            <a:ext cx="962208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wmf"/><Relationship Id="rId3" Type="http://schemas.openxmlformats.org/officeDocument/2006/relationships/image" Target="../media/image2.gif"/><Relationship Id="rId4" Type="http://schemas.openxmlformats.org/officeDocument/2006/relationships/image" Target="../media/image3.wmf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360" y="0"/>
            <a:ext cx="360" cy="360"/>
          </a:xfrm>
          <a:prstGeom prst="rect">
            <a:avLst/>
          </a:prstGeom>
          <a:ln>
            <a:noFill/>
          </a:ln>
        </p:spPr>
      </p:pic>
      <p:sp>
        <p:nvSpPr>
          <p:cNvPr id="1" name="CustomShape 1"/>
          <p:cNvSpPr/>
          <p:nvPr/>
        </p:nvSpPr>
        <p:spPr>
          <a:xfrm>
            <a:off x="0" y="6962400"/>
            <a:ext cx="8442720" cy="597240"/>
          </a:xfrm>
          <a:custGeom>
            <a:avLst/>
            <a:gdLst/>
            <a:ahLst/>
            <a:rect l="l" t="t" r="r" b="b"/>
            <a:pathLst>
              <a:path w="8329247" h="599334">
                <a:moveTo>
                  <a:pt x="8329247" y="599334"/>
                </a:moveTo>
                <a:lnTo>
                  <a:pt x="8173527" y="242876"/>
                </a:lnTo>
                <a:lnTo>
                  <a:pt x="8293581" y="3506"/>
                </a:lnTo>
                <a:lnTo>
                  <a:pt x="0" y="0"/>
                </a:lnTo>
                <a:lnTo>
                  <a:pt x="963" y="599334"/>
                </a:lnTo>
                <a:lnTo>
                  <a:pt x="8329247" y="5993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2"/>
          <p:cNvSpPr/>
          <p:nvPr/>
        </p:nvSpPr>
        <p:spPr>
          <a:xfrm>
            <a:off x="1907280" y="7205400"/>
            <a:ext cx="6535440" cy="354960"/>
          </a:xfrm>
          <a:custGeom>
            <a:avLst/>
            <a:gdLst/>
            <a:ahLst/>
            <a:rect l="l" t="t" r="r" b="b"/>
            <a:pathLst>
              <a:path w="6448118" h="357106">
                <a:moveTo>
                  <a:pt x="6448118" y="356458"/>
                </a:moveTo>
                <a:lnTo>
                  <a:pt x="6292398" y="0"/>
                </a:lnTo>
                <a:lnTo>
                  <a:pt x="0" y="357106"/>
                </a:lnTo>
                <a:lnTo>
                  <a:pt x="6448118" y="356458"/>
                </a:lnTo>
                <a:close/>
              </a:path>
            </a:pathLst>
          </a:custGeom>
          <a:solidFill>
            <a:srgbClr val="b6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3"/>
          <p:cNvSpPr/>
          <p:nvPr/>
        </p:nvSpPr>
        <p:spPr>
          <a:xfrm>
            <a:off x="3635640" y="6965280"/>
            <a:ext cx="7053840" cy="237600"/>
          </a:xfrm>
          <a:custGeom>
            <a:avLst/>
            <a:gdLst/>
            <a:ahLst/>
            <a:rect l="l" t="t" r="r" b="b"/>
            <a:pathLst>
              <a:path w="6959702" h="239931">
                <a:moveTo>
                  <a:pt x="0" y="971"/>
                </a:moveTo>
                <a:lnTo>
                  <a:pt x="4587596" y="239931"/>
                </a:lnTo>
                <a:lnTo>
                  <a:pt x="4702610" y="7142"/>
                </a:lnTo>
                <a:lnTo>
                  <a:pt x="6959702" y="7142"/>
                </a:lnTo>
                <a:lnTo>
                  <a:pt x="6959702" y="0"/>
                </a:lnTo>
                <a:lnTo>
                  <a:pt x="4707650" y="561"/>
                </a:lnTo>
                <a:lnTo>
                  <a:pt x="0" y="971"/>
                </a:lnTo>
                <a:close/>
              </a:path>
            </a:pathLst>
          </a:custGeom>
          <a:solidFill>
            <a:srgbClr val="c3c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" name="Obrázek 17" descr=""/>
          <p:cNvPicPr/>
          <p:nvPr/>
        </p:nvPicPr>
        <p:blipFill>
          <a:blip r:embed="rId3"/>
          <a:stretch/>
        </p:blipFill>
        <p:spPr>
          <a:xfrm>
            <a:off x="8623800" y="7085160"/>
            <a:ext cx="1724760" cy="357840"/>
          </a:xfrm>
          <a:prstGeom prst="rect">
            <a:avLst/>
          </a:prstGeom>
          <a:ln>
            <a:noFill/>
          </a:ln>
        </p:spPr>
      </p:pic>
      <p:pic>
        <p:nvPicPr>
          <p:cNvPr id="5" name="" descr=""/>
          <p:cNvPicPr/>
          <p:nvPr/>
        </p:nvPicPr>
        <p:blipFill>
          <a:blip r:embed="rId4"/>
          <a:stretch/>
        </p:blipFill>
        <p:spPr>
          <a:xfrm>
            <a:off x="360" y="0"/>
            <a:ext cx="360" cy="360"/>
          </a:xfrm>
          <a:prstGeom prst="rect">
            <a:avLst/>
          </a:prstGeom>
          <a:ln>
            <a:noFill/>
          </a:ln>
        </p:spPr>
      </p:pic>
      <p:sp>
        <p:nvSpPr>
          <p:cNvPr id="6" name="PlaceHolder 4"/>
          <p:cNvSpPr>
            <a:spLocks noGrp="1"/>
          </p:cNvSpPr>
          <p:nvPr>
            <p:ph type="title"/>
          </p:nvPr>
        </p:nvSpPr>
        <p:spPr>
          <a:xfrm>
            <a:off x="534240" y="301320"/>
            <a:ext cx="962208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342720" y="1439640"/>
            <a:ext cx="10004040" cy="518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Změna herního enginu – možnost vytvoření velkých serverů pro stovky hráčů, vyšší maximální rychlost - 1000m/s</a:t>
            </a:r>
            <a:endParaRPr b="0" lang="cs-CZ" sz="16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Rozšíření možností sluneční soustavy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Přidání většího množství planet a měsíců (například: jupiter se dvěma měsíci) 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Stacionární slunce – lepší využití solární panelů v vesmíru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Rotace planet kolem jejich osy – rotace měsíců kolem jejich osy a kolem jejich mateřských planet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Přidání trosek lodí, zničených stanic</a:t>
            </a:r>
            <a:endParaRPr b="0" lang="cs-CZ" sz="16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Vylepšivatelná výstroj – exoskeleton – volné vylepšovací sloty pro zvýšení odolnosti, množství kyslíku, hydrogenu, energie a úložných prostor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4 výkonnostní verze – základní skafandr, základní exo., vylepšený exo. A ELITE exo. (0/5/10/15 slotů)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Každá lepší výstroj by zvyšovala také efektivitu ručních nástrojů – 1x, 1.2x, 1.4x, 1.5x</a:t>
            </a:r>
            <a:endParaRPr b="0" lang="cs-CZ" sz="16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Výkonnostní verze pro všechny aktivní díly (základní, vylepšené a Elite)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Příklady: Drill, zbraně, anténa, trysky, motory, kola, solární panely, turbíny, reaktory (zvýšená výdrž, efektivita spalování paliva, úložných prostor nebo rychlosti práce), welder, grinder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Elite verze věcí by bylo možné získat obchodováním, plněním úkolů nebo prohledáváním trosek starých lodí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Lepší využití data…</a:t>
            </a:r>
            <a:endParaRPr b="0" lang="cs-CZ" sz="16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Větší množství různorodých dílů či vytvoření větších a silnějších verzí stávajících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Laser Drill, řízené rakety, Rotor 3x3 s více přístupovými bránami a středovou průchodnou částí, Plasma děla, AA děla, elektromagnetické kanony, windturbine 5x5x20, Fúzní reaktor, generátory štítů, advanced a Elite H2O2 generátor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Univerzální nádrže – hráč si zvolí, co chce ukládat (kyslík, hydrogen, Helium 3, voda) a více velikostí (1x1, 1x2, 3x3, 3x5, 5x5)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Snížení objemu Carga – přidání více verzí carga – 1x1, 2x2, 3x3, 4x4, 5x5 – možnost vytvoření skupiny cargo, která se bude v inventáři zobrazovat jako jedna položka, Ingame-Script pro programovací blok, který bude materiály mezi přidruženými cargy rovnoměrně rozdělovat, aby se udržela stejná hmotnost</a:t>
            </a:r>
            <a:endParaRPr b="0" lang="cs-CZ" sz="16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600" spc="-1" strike="noStrike">
                <a:solidFill>
                  <a:srgbClr val="000000"/>
                </a:solidFill>
                <a:latin typeface="SKODA Next"/>
                <a:ea typeface="Verdana"/>
              </a:rPr>
              <a:t>Lepší neprůstřelná vyztužená skla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342720" y="7162560"/>
            <a:ext cx="267840" cy="17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/>
          <a:p>
            <a:pPr>
              <a:lnSpc>
                <a:spcPct val="100000"/>
              </a:lnSpc>
            </a:pPr>
            <a:fld id="{1988E374-82AF-4E95-96DD-47DFE8321D7F}" type="slidenum">
              <a:rPr b="0" lang="cs-CZ" sz="700" spc="-1" strike="noStrike">
                <a:solidFill>
                  <a:srgbClr val="000000"/>
                </a:solidFill>
                <a:latin typeface="SKODA Next"/>
                <a:ea typeface="Verdana"/>
              </a:rPr>
              <a:t>&lt;číslo&gt;</a:t>
            </a:fld>
            <a:endParaRPr b="0" lang="cs-CZ" sz="700" spc="-1" strike="noStrike">
              <a:latin typeface="Arial"/>
            </a:endParaRPr>
          </a:p>
        </p:txBody>
      </p:sp>
      <p:sp>
        <p:nvSpPr>
          <p:cNvPr id="46" name="CustomShape 3"/>
          <p:cNvSpPr/>
          <p:nvPr/>
        </p:nvSpPr>
        <p:spPr>
          <a:xfrm>
            <a:off x="342720" y="360360"/>
            <a:ext cx="10004040" cy="42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CustomShape 4"/>
          <p:cNvSpPr/>
          <p:nvPr/>
        </p:nvSpPr>
        <p:spPr>
          <a:xfrm>
            <a:off x="342000" y="899640"/>
            <a:ext cx="10004040" cy="35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342720" y="1439640"/>
            <a:ext cx="10004040" cy="518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Vrtulové rotory, atmosférické hydrogenní trysky, Křídla, Pulzní motory – pokročilý typ motorů – výkonné s univerzálním použitím, pásové podvozky, více velikostí kol (1x1,2x2,3x3,4x4,5x5 + možnost kola zdvojit)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Hydrogenní motory vyžadují ke své funkci kyslík, atmosférické hydrogenní nikoliv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Jednorázové trysky na pevné palivo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Zjednodušení výpočtů pistonů – pistony se nyní nemohou ohýbat, pouze posouvat v ose X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Více velikostí solárních panelů (+ 3 výkonnostní verze) – 1x2, 2x3, 3x5, 4x8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Přidání odporu vzduch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Odvíjení dle hustoty vzduchu, rychlosti a velikosti kolmého profilu vůči vektoru pohybu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Příklad: do 30m/s žádný odpor – jednodušší výpočty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Pro zjednodušení se bude odpor počítat se stejným koeficientem (kapka, koule, krychle)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Zlepšení Informačního rozhraní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Hustota vzduchu, rychlost (m/s a km/h)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Statistiky jednotlivých komponent – odolnost, hmotnost, výkon (max a aktuální), potřebný energetický výkon, účinnost atd..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Ingame-script – skripty přímo ve hře, které hráč využije dle libosti 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– </a:t>
            </a: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rotor turret, solární panely, dron, podpora výkonu gyroskopů tryskami, řízení trysek pro vyrovnání hmotnosti sub-grudů, Sledování jednotlivých energetických skupin (výroba, odběr, baterie), manuální řízení všech označených automatických věží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Větší rozmanitost komponent a materiálů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Měď (motory, antény), Uhlík (carbonové pláty, carbonové tyče), wolfram, hliník, 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Více druhů komponent – supervodiče, superkondenzátory, vodiče, elektronika, superpočítač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Construction component je spotřební díl – při demontáži starých dílů nelze získat zpět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Voda v tekutém stavu – čerpadla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Lepší účinnost O2H2 generátorů s vodou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Možnost pěstovat potravinové balíčky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Lepší výrobny kyslíku</a:t>
            </a:r>
            <a:endParaRPr b="0" lang="cs-CZ" sz="1400" spc="-1" strike="noStrike">
              <a:latin typeface="Arial"/>
            </a:endParaRPr>
          </a:p>
        </p:txBody>
      </p:sp>
      <p:sp>
        <p:nvSpPr>
          <p:cNvPr id="49" name="CustomShape 2"/>
          <p:cNvSpPr/>
          <p:nvPr/>
        </p:nvSpPr>
        <p:spPr>
          <a:xfrm>
            <a:off x="342720" y="7162560"/>
            <a:ext cx="267840" cy="17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/>
          <a:p>
            <a:pPr>
              <a:lnSpc>
                <a:spcPct val="100000"/>
              </a:lnSpc>
            </a:pPr>
            <a:fld id="{9D0DA405-8BA3-4B4F-8047-C86AAD5E9C58}" type="slidenum">
              <a:rPr b="0" lang="cs-CZ" sz="700" spc="-1" strike="noStrike">
                <a:solidFill>
                  <a:srgbClr val="000000"/>
                </a:solidFill>
                <a:latin typeface="SKODA Next"/>
                <a:ea typeface="Verdana"/>
              </a:rPr>
              <a:t>&lt;číslo&gt;</a:t>
            </a:fld>
            <a:endParaRPr b="0" lang="cs-CZ" sz="700" spc="-1" strike="noStrike">
              <a:latin typeface="Arial"/>
            </a:endParaRPr>
          </a:p>
        </p:txBody>
      </p:sp>
      <p:sp>
        <p:nvSpPr>
          <p:cNvPr id="50" name="CustomShape 3"/>
          <p:cNvSpPr/>
          <p:nvPr/>
        </p:nvSpPr>
        <p:spPr>
          <a:xfrm>
            <a:off x="342720" y="360360"/>
            <a:ext cx="10004040" cy="42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CustomShape 4"/>
          <p:cNvSpPr/>
          <p:nvPr/>
        </p:nvSpPr>
        <p:spPr>
          <a:xfrm>
            <a:off x="342000" y="899640"/>
            <a:ext cx="10004040" cy="35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342720" y="1439640"/>
            <a:ext cx="10004040" cy="518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Automatické generování planet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Hráč si může vybrat mezi základním nezměněným systémem 8 planet a 10 měsíců nebo vygenerovat vlastní planety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Při pokročilé verzi možnost postavit bránu dle speciálního ingame blueprintu, která umožní průchod do jiné sluneční soustavy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 základu kompletní český překlad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Zlepšení výpočtů pro Multiplayer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Část výpočetního výkonu by zařizoval počítač hráče, který by spravoval výpočty v jeho oblasti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Rafinérie – při rafinaci rudy železa, zlata a pod by vznikal kámen, který by bylo možné znovu rafinovat na jednotlivé části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Úprava vnějších kolizních hran jednotlivých gridů – zlepšení kolizí subgridů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Více funkcí pro LCD panely – zobrazení pohledu z kamery, různých statistik, či objemů a naplněnost 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Vylepšení conveyor skupiny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spcBef>
                <a:spcPts val="1134"/>
              </a:spcBef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Sorter bez úložného prostoru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spcBef>
                <a:spcPts val="1134"/>
              </a:spcBef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Vylepšený sorter pro rychlejší přepravu materiálu (aktuální pouze 3k/s)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spcBef>
                <a:spcPts val="1134"/>
              </a:spcBef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Více verzí trubek – více možností délek: 1,3,5</a:t>
            </a:r>
            <a:endParaRPr b="0" lang="cs-CZ" sz="1400" spc="-1" strike="noStrike">
              <a:latin typeface="Arial"/>
            </a:endParaRPr>
          </a:p>
          <a:p>
            <a:pPr lvl="1" marL="360000" indent="-177840">
              <a:lnSpc>
                <a:spcPct val="100000"/>
              </a:lnSpc>
              <a:spcBef>
                <a:spcPts val="1134"/>
              </a:spcBef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 </a:t>
            </a:r>
            <a:endParaRPr b="0" lang="cs-CZ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Ore detector – možnost nastavit vyhledávání určitou velikost ložiska</a:t>
            </a:r>
            <a:endParaRPr b="0" lang="cs-CZ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Rotor + Hinge – vizuální rozlišení levé a pravé strany, větší výkon pro velké gridy</a:t>
            </a:r>
            <a:endParaRPr b="0" lang="cs-CZ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Rotor -  Možnost otočit Stupnici – reverse mod</a:t>
            </a:r>
            <a:endParaRPr b="0" lang="cs-CZ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Vizuální oprava hoření ve vakuu – žádný oheň</a:t>
            </a:r>
            <a:endParaRPr b="0" lang="cs-CZ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Obchodníci – větší aktivita UI, při plnění úkolu dovozu → pokud je připojená loď, bere se jako hlavní zdroj</a:t>
            </a:r>
            <a:endParaRPr b="0" lang="cs-CZ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Piráti – větší aktivita – postupem času získávají lepší lodě</a:t>
            </a:r>
            <a:endParaRPr b="0" lang="cs-CZ" sz="1400" spc="-1" strike="noStrike">
              <a:latin typeface="Arial"/>
            </a:endParaRPr>
          </a:p>
        </p:txBody>
      </p:sp>
      <p:sp>
        <p:nvSpPr>
          <p:cNvPr id="53" name="CustomShape 2"/>
          <p:cNvSpPr/>
          <p:nvPr/>
        </p:nvSpPr>
        <p:spPr>
          <a:xfrm>
            <a:off x="342720" y="7162560"/>
            <a:ext cx="267840" cy="17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/>
          <a:p>
            <a:pPr>
              <a:lnSpc>
                <a:spcPct val="100000"/>
              </a:lnSpc>
            </a:pPr>
            <a:fld id="{0DBEA308-F110-48AC-BB6B-574C406B4B4A}" type="slidenum">
              <a:rPr b="0" lang="cs-CZ" sz="700" spc="-1" strike="noStrike">
                <a:solidFill>
                  <a:srgbClr val="000000"/>
                </a:solidFill>
                <a:latin typeface="SKODA Next"/>
                <a:ea typeface="Verdana"/>
              </a:rPr>
              <a:t>&lt;číslo&gt;</a:t>
            </a:fld>
            <a:endParaRPr b="0" lang="cs-CZ" sz="700" spc="-1" strike="noStrike">
              <a:latin typeface="Arial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342720" y="360360"/>
            <a:ext cx="10004040" cy="42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5" name="CustomShape 4"/>
          <p:cNvSpPr/>
          <p:nvPr/>
        </p:nvSpPr>
        <p:spPr>
          <a:xfrm>
            <a:off x="342000" y="899640"/>
            <a:ext cx="10004040" cy="35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>
            <a:off x="342720" y="1439640"/>
            <a:ext cx="10004040" cy="518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Obchodníci – pojmenování jednotlivých základen jedné frakce, při plnění úkolu možnost označit místo dovozu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Lepší korekce baterií – nevybíjejí se, pokud je v systému dostatek energie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 </a:t>
            </a: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- více různých velikostí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Clever cargo – cargo, které v sobě uchovává jen určené materiály v nastaveném množství. 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      </a:t>
            </a: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Příklad: 200 steel plates, 200 const. Components, 100 interior plates, 50 girder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      </a:t>
            </a: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- ostatní materiály jsou posílány dál, možnost spuštění funkce drain-all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Chytré stavění – během stavění dílů se některé typy dílů (curved conveyor tube, armor,modules, ) chytře napojují tak, aby správně fungovaly nebo tvarově seděly – napojí se na dostupná připojení</a:t>
            </a:r>
            <a:endParaRPr b="0" lang="cs-CZ" sz="1400" spc="-1" strike="noStrike">
              <a:latin typeface="Arial"/>
            </a:endParaRPr>
          </a:p>
          <a:p>
            <a:pPr marL="180000" indent="-177840">
              <a:lnSpc>
                <a:spcPct val="100000"/>
              </a:lnSpc>
              <a:buClr>
                <a:srgbClr val="d9d9d9"/>
              </a:buClr>
              <a:buFont typeface="Wingdings" charset="2"/>
              <a:buChar char=""/>
            </a:pPr>
            <a:r>
              <a:rPr b="0" lang="cs-CZ" sz="1400" spc="-1" strike="noStrike">
                <a:solidFill>
                  <a:srgbClr val="000000"/>
                </a:solidFill>
                <a:latin typeface="SKODA Next"/>
                <a:ea typeface="Verdana"/>
              </a:rPr>
              <a:t>Projector – projektor je schopen ukládat přidělený grid v reálném čase, zároveň je možné nastavit mirror mod, který bude zrcadlově promítat bloky vůči nastaveným plochám </a:t>
            </a:r>
            <a:endParaRPr b="0" lang="cs-CZ" sz="1400" spc="-1" strike="noStrike">
              <a:latin typeface="Arial"/>
            </a:endParaRPr>
          </a:p>
        </p:txBody>
      </p:sp>
      <p:sp>
        <p:nvSpPr>
          <p:cNvPr id="57" name="CustomShape 2"/>
          <p:cNvSpPr/>
          <p:nvPr/>
        </p:nvSpPr>
        <p:spPr>
          <a:xfrm>
            <a:off x="342720" y="7162560"/>
            <a:ext cx="267840" cy="17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/>
          <a:p>
            <a:pPr>
              <a:lnSpc>
                <a:spcPct val="100000"/>
              </a:lnSpc>
            </a:pPr>
            <a:fld id="{48FB3BDF-D138-4B38-A08F-4C17B3A9F7A5}" type="slidenum">
              <a:rPr b="0" lang="cs-CZ" sz="700" spc="-1" strike="noStrike">
                <a:solidFill>
                  <a:srgbClr val="000000"/>
                </a:solidFill>
                <a:latin typeface="SKODA Next"/>
                <a:ea typeface="Verdana"/>
              </a:rPr>
              <a:t>&lt;číslo&gt;</a:t>
            </a:fld>
            <a:endParaRPr b="0" lang="cs-CZ" sz="700" spc="-1" strike="noStrike">
              <a:latin typeface="Arial"/>
            </a:endParaRPr>
          </a:p>
        </p:txBody>
      </p:sp>
      <p:sp>
        <p:nvSpPr>
          <p:cNvPr id="58" name="CustomShape 3"/>
          <p:cNvSpPr/>
          <p:nvPr/>
        </p:nvSpPr>
        <p:spPr>
          <a:xfrm>
            <a:off x="342720" y="360360"/>
            <a:ext cx="10004040" cy="42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" name="CustomShape 4"/>
          <p:cNvSpPr/>
          <p:nvPr/>
        </p:nvSpPr>
        <p:spPr>
          <a:xfrm>
            <a:off x="342000" y="899640"/>
            <a:ext cx="10004040" cy="35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d22630"/>
      </a:dk2>
      <a:lt2>
        <a:srgbClr val="ffd200"/>
      </a:lt2>
      <a:accent1>
        <a:srgbClr val="dcdcdc"/>
      </a:accent1>
      <a:accent2>
        <a:srgbClr val="bebebe"/>
      </a:accent2>
      <a:accent3>
        <a:srgbClr val="6e6e6e"/>
      </a:accent3>
      <a:accent4>
        <a:srgbClr val="dbeed5"/>
      </a:accent4>
      <a:accent5>
        <a:srgbClr val="81c26d"/>
      </a:accent5>
      <a:accent6>
        <a:srgbClr val="4ba82e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SKODA_Sablona_Na_sirku_SKODA_Next</Template>
  <TotalTime>75</TotalTime>
  <Application>LibreOffice/5.4.4.2$Windows_X86_64 LibreOffice_project/2524958677847fb3bb44820e40380acbe820f960</Application>
  <Words>697</Words>
  <Paragraphs>51</Paragraphs>
  <Company>Škoda Auto a.s.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2019-11-20T09:18:57Z</dcterms:created>
  <dc:creator>Moravek, Jan (ELKOP s.r.o.)</dc:creator>
  <dc:description/>
  <dc:language>cs-CZ</dc:language>
  <cp:lastModifiedBy/>
  <dcterms:modified xsi:type="dcterms:W3CDTF">2020-07-26T10:08:38Z</dcterms:modified>
  <cp:revision>31</cp:revision>
  <dc:subject/>
  <dc:title>Název prezentace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Škoda Auto a.s.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Vlastní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3</vt:i4>
  </property>
</Properties>
</file>